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A3loc3W4/uvR8RXQExhksrQfU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1338AE3-DEE7-4B21-B970-1A83A6CC9D7B}">
  <a:tblStyle styleId="{11338AE3-DEE7-4B21-B970-1A83A6CC9D7B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3F7"/>
          </a:solidFill>
        </a:fill>
      </a:tcStyle>
    </a:wholeTbl>
    <a:band1H>
      <a:tcTxStyle b="off" i="off"/>
      <a:tcStyle>
        <a:tcBdr/>
        <a:fill>
          <a:solidFill>
            <a:srgbClr val="CDE6E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E6E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112" y="-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4" Type="http://customschemas.google.com/relationships/presentationmetadata" Target="metadata"/><Relationship Id="rId25" Type="http://schemas.openxmlformats.org/officeDocument/2006/relationships/presProps" Target="presProps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8776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Attention, pour pouvoir verser la TA, votre établissement doit avoir des filières technologiques ou professionnelles.</a:t>
            </a: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FR"/>
              <a:t>Vous pouvez intégrer ici votre budget de l’atelier en remplacement</a:t>
            </a: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/>
          <p:nvPr/>
        </p:nvSpPr>
        <p:spPr>
          <a:xfrm>
            <a:off x="0" y="761999"/>
            <a:ext cx="9141600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6"/>
          <p:cNvSpPr/>
          <p:nvPr/>
        </p:nvSpPr>
        <p:spPr>
          <a:xfrm>
            <a:off x="9270263" y="761999"/>
            <a:ext cx="2925300" cy="5334000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4966518" y="-233142"/>
            <a:ext cx="51207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4965162" y="-228570"/>
            <a:ext cx="51207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7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6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6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6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6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600" cy="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6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de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300" cy="5331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700" cy="23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1" y="758952"/>
            <a:ext cx="3443700" cy="533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/>
          <p:nvPr/>
        </p:nvSpPr>
        <p:spPr>
          <a:xfrm>
            <a:off x="11815864" y="758952"/>
            <a:ext cx="384000" cy="5331000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helloasso.com/associations/association-math-en-jean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ateliers@mathenjeans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rbel"/>
              <a:buNone/>
            </a:pPr>
            <a:r>
              <a:rPr lang="fr-FR" sz="4800"/>
              <a:t>L’atelier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rbel"/>
              <a:buNone/>
            </a:pPr>
            <a:r>
              <a:rPr lang="fr-FR" sz="4800"/>
              <a:t>MATh.en.JEANS</a:t>
            </a:r>
            <a:endParaRPr sz="480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1" y="665132"/>
            <a:ext cx="3331579" cy="225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3572775" y="415875"/>
            <a:ext cx="7315200" cy="5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Adhérer c’est nous</a:t>
            </a:r>
            <a:r>
              <a:rPr lang="fr-F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/>
              <a:t>permettre  développer et d’accompagner  de  plus  en  plus  d’ateliers  dans  les  établissements scolaires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82880" lvl="0" indent="-18288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Donner, c’est donner accès aux élèves de toutes origines sociales de découvrir une autre approche de l’apprentissage </a:t>
            </a:r>
            <a:endParaRPr/>
          </a:p>
          <a:p>
            <a:pPr marL="182880" lvl="0" indent="-18288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Verser la taxe d’apprentissage, c’est soutenir nos actions permettant aux élèves de se projeter en études supérieures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 u="sng">
                <a:solidFill>
                  <a:schemeClr val="hlink"/>
                </a:solidFill>
                <a:hlinkClick r:id="rId3"/>
              </a:rPr>
              <a:t>https://www.helloasso.com/associations/association-math-en-jeans</a:t>
            </a: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fr-FR" sz="2400"/>
              <a:t>Comment soutenir l’atelier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fr-FR"/>
              <a:t>Contacts de l’association</a:t>
            </a:r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fr-FR" sz="2400" dirty="0" err="1">
                <a:latin typeface="Gill Sans"/>
                <a:ea typeface="Gill Sans"/>
                <a:cs typeface="Gill Sans"/>
                <a:sym typeface="Gill Sans"/>
              </a:rPr>
              <a:t>contact@mathenjeans.fr</a:t>
            </a:r>
            <a:endParaRPr sz="2400" dirty="0">
              <a:latin typeface="Gill Sans"/>
              <a:ea typeface="Gill Sans"/>
              <a:cs typeface="Gill Sans"/>
              <a:sym typeface="Gill Sans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fr-FR" sz="2400" dirty="0">
                <a:latin typeface="Gill Sans"/>
                <a:ea typeface="Gill Sans"/>
                <a:cs typeface="Gill Sans"/>
                <a:sym typeface="Gill Sans"/>
              </a:rPr>
              <a:t>Pour les entreprises </a:t>
            </a:r>
            <a:r>
              <a:rPr lang="fr-FR" sz="2400" dirty="0" smtClean="0">
                <a:latin typeface="Gill Sans"/>
                <a:ea typeface="Gill Sans"/>
                <a:cs typeface="Gill Sans"/>
                <a:sym typeface="Gill Sans"/>
              </a:rPr>
              <a:t>: </a:t>
            </a:r>
            <a:r>
              <a:rPr lang="fr-FR" sz="2400" dirty="0" smtClean="0">
                <a:latin typeface="Gill Sans"/>
                <a:ea typeface="Gill Sans"/>
                <a:cs typeface="Gill Sans"/>
                <a:sym typeface="Gill Sans"/>
                <a:hlinkClick r:id="rId3"/>
              </a:rPr>
              <a:t>ateliers@mathenjeans.fr </a:t>
            </a:r>
            <a:r>
              <a:rPr lang="fr-FR" sz="2400" dirty="0" smtClean="0">
                <a:latin typeface="Gill Sans"/>
                <a:ea typeface="Gill Sans"/>
                <a:cs typeface="Gill Sans"/>
                <a:sym typeface="Gill Sans"/>
              </a:rPr>
              <a:t>et </a:t>
            </a:r>
            <a:r>
              <a:rPr lang="fr-FR" sz="2400" dirty="0">
                <a:latin typeface="Gill Sans"/>
                <a:ea typeface="Gill Sans"/>
                <a:cs typeface="Gill Sans"/>
                <a:sym typeface="Gill Sans"/>
              </a:rPr>
              <a:t>adresse la coordination</a:t>
            </a:r>
            <a:endParaRPr sz="2400" dirty="0">
              <a:latin typeface="Gill Sans"/>
              <a:ea typeface="Gill Sans"/>
              <a:cs typeface="Gill Sans"/>
              <a:sym typeface="Gill Sans"/>
            </a:endParaRPr>
          </a:p>
          <a:p>
            <a:pPr marL="182880" lvl="0" indent="-5587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</a:pPr>
            <a:r>
              <a:rPr lang="fr-FR"/>
              <a:t>MATh.en.JEANS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fr-FR" sz="222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Méthode d'Apprentissage des Théories mathématiques en Jumelant des Établissements pour une  Approche Nouvelle du Savoir </a:t>
            </a:r>
            <a:endParaRPr sz="2035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543925" y="580445"/>
            <a:ext cx="2757600" cy="831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«  Très enrichissant par rapport aux maths mais aussi au niveau de la socialisation »</a:t>
            </a:r>
            <a:endParaRPr sz="16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71" y="826114"/>
            <a:ext cx="3331579" cy="225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9049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rbel"/>
              <a:buNone/>
            </a:pPr>
            <a:r>
              <a:rPr lang="fr-FR" sz="2000"/>
              <a:t>MATh.en.JEANS</a:t>
            </a:r>
            <a:endParaRPr sz="2000"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9049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Association fondée en 1989</a:t>
            </a:r>
            <a:endParaRPr dirty="0"/>
          </a:p>
          <a:p>
            <a:pPr marL="228600" lvl="0" indent="-22824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Siège social à l’IHP à Paris</a:t>
            </a:r>
            <a:endParaRPr dirty="0"/>
          </a:p>
          <a:p>
            <a:pPr marL="228600" lvl="0" indent="-22824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 de 24 personnes</a:t>
            </a:r>
            <a:endParaRPr dirty="0"/>
          </a:p>
          <a:p>
            <a:pPr marL="228600" lvl="0" indent="-22824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Une salariée </a:t>
            </a:r>
            <a:r>
              <a:rPr lang="fr-FR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à temps plein et une à mi-temps</a:t>
            </a:r>
            <a:endParaRPr dirty="0"/>
          </a:p>
          <a:p>
            <a:pPr marL="228600" lvl="0" indent="-22824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fr-FR" dirty="0" err="1"/>
              <a:t>www.mathenjeans.fr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3474038" y="939209"/>
            <a:ext cx="4479600" cy="4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2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dirty="0">
                <a:solidFill>
                  <a:srgbClr val="3F3F3F"/>
                </a:solidFill>
              </a:rPr>
              <a:t>Association </a:t>
            </a:r>
            <a:r>
              <a:rPr lang="fr-FR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Agréée par l’Education Nationale et soutenues pa</a:t>
            </a:r>
            <a:r>
              <a:rPr lang="fr-FR" dirty="0">
                <a:solidFill>
                  <a:srgbClr val="3F3F3F"/>
                </a:solidFill>
              </a:rPr>
              <a:t>r de nombreux partenaires et sociétés savantes</a:t>
            </a:r>
            <a:endParaRPr dirty="0"/>
          </a:p>
          <a:p>
            <a:pPr marL="228600" lvl="0" indent="-22824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dirty="0" smtClean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1763 </a:t>
            </a:r>
            <a:r>
              <a:rPr lang="fr-FR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élèves dans </a:t>
            </a:r>
            <a:r>
              <a:rPr lang="fr-FR" dirty="0" smtClean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153 ateliers </a:t>
            </a:r>
            <a:r>
              <a:rPr lang="fr-FR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dont </a:t>
            </a:r>
            <a:r>
              <a:rPr lang="fr-FR" dirty="0" smtClean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132 en </a:t>
            </a:r>
            <a:r>
              <a:rPr lang="fr-FR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France dans 23 académies (</a:t>
            </a:r>
            <a:r>
              <a:rPr lang="fr-FR" dirty="0" smtClean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45 </a:t>
            </a:r>
            <a:r>
              <a:rPr lang="fr-FR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% de filles et </a:t>
            </a:r>
            <a:r>
              <a:rPr lang="fr-FR" dirty="0" smtClean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55 </a:t>
            </a:r>
            <a:r>
              <a:rPr lang="fr-FR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% de garçons).</a:t>
            </a:r>
            <a:endParaRPr dirty="0">
              <a:solidFill>
                <a:srgbClr val="3F3F3F"/>
              </a:solidFill>
            </a:endParaRPr>
          </a:p>
          <a:p>
            <a:pPr marL="228600" lvl="0" indent="-22824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SzPts val="2000"/>
              <a:buChar char="•"/>
            </a:pPr>
            <a:r>
              <a:rPr lang="fr-FR" dirty="0">
                <a:solidFill>
                  <a:srgbClr val="3F3F3F"/>
                </a:solidFill>
              </a:rPr>
              <a:t>Implantée dans </a:t>
            </a:r>
            <a:r>
              <a:rPr lang="fr-FR" dirty="0" smtClean="0">
                <a:solidFill>
                  <a:srgbClr val="3F3F3F"/>
                </a:solidFill>
              </a:rPr>
              <a:t>16 pays </a:t>
            </a:r>
            <a:r>
              <a:rPr lang="fr-FR" dirty="0">
                <a:solidFill>
                  <a:srgbClr val="3F3F3F"/>
                </a:solidFill>
              </a:rPr>
              <a:t>du monde (Europe, Afrique, Amérique du Nord et du Sud, </a:t>
            </a:r>
            <a:r>
              <a:rPr lang="fr-FR" dirty="0" smtClean="0">
                <a:solidFill>
                  <a:srgbClr val="3F3F3F"/>
                </a:solidFill>
              </a:rPr>
              <a:t>Asie)</a:t>
            </a:r>
            <a:endParaRPr dirty="0">
              <a:solidFill>
                <a:srgbClr val="3F3F3F"/>
              </a:solidFill>
            </a:endParaRPr>
          </a:p>
          <a:p>
            <a:pPr marL="228600" lvl="0" indent="-22824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fr-FR" dirty="0" smtClean="0">
                <a:solidFill>
                  <a:srgbClr val="3F3F3F"/>
                </a:solidFill>
              </a:rPr>
              <a:t>277 </a:t>
            </a:r>
            <a:r>
              <a:rPr lang="fr-FR" dirty="0" smtClean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enseignants </a:t>
            </a:r>
            <a:r>
              <a:rPr lang="fr-FR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et </a:t>
            </a:r>
            <a:r>
              <a:rPr lang="fr-FR" dirty="0" smtClean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</a:t>
            </a:r>
            <a:r>
              <a:rPr lang="fr-FR" dirty="0" smtClean="0">
                <a:solidFill>
                  <a:srgbClr val="3F3F3F"/>
                </a:solidFill>
              </a:rPr>
              <a:t>06</a:t>
            </a:r>
            <a:r>
              <a:rPr lang="fr-FR" dirty="0" smtClean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fr-FR" dirty="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chercheurs se sont investis</a:t>
            </a:r>
            <a:endParaRPr dirty="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71" y="826114"/>
            <a:ext cx="3331579" cy="225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1677" y="5644983"/>
            <a:ext cx="1052858" cy="10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36004" y="5597463"/>
            <a:ext cx="1495080" cy="110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9775" y="5530075"/>
            <a:ext cx="1229960" cy="12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15725" y="5413775"/>
            <a:ext cx="1427200" cy="14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68838" y="258400"/>
            <a:ext cx="3933562" cy="3747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1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fr-FR" sz="2800"/>
              <a:t>La méthode MATh.en.JEANS</a:t>
            </a:r>
            <a:endParaRPr sz="280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3822644" y="859627"/>
            <a:ext cx="47673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Faire vivre les mathématiques autrement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Permettre aux jeunes de rencontrer des chercheurs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Initier au travail de groupe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Apprendre à présenter son travail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Créer des rencontres entre élèves</a:t>
            </a:r>
            <a:endParaRPr/>
          </a:p>
          <a:p>
            <a:pPr marL="182880" lvl="0" indent="-18288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Activité ouverte à tous, pratiquée en collèges, lycées mais aussi au primaire ou à l’université</a:t>
            </a:r>
            <a:endParaRPr/>
          </a:p>
          <a:p>
            <a:pPr marL="182880" lvl="0" indent="-5587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7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2000"/>
              <a:t>«  Ne subissez plus les maths, vivez-les ! » 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5003" y="1909422"/>
            <a:ext cx="3452105" cy="26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/>
          <p:nvPr/>
        </p:nvSpPr>
        <p:spPr>
          <a:xfrm>
            <a:off x="8589849" y="362636"/>
            <a:ext cx="3198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«  Tu vas découvrir que les maths sont utiles dans la vie dans des domaines improbables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fr-FR" sz="2800"/>
              <a:t>Un atelier MeJ, le jumelage</a:t>
            </a:r>
            <a:endParaRPr/>
          </a:p>
        </p:txBody>
      </p:sp>
      <p:sp>
        <p:nvSpPr>
          <p:cNvPr id="126" name="Google Shape;126;p5"/>
          <p:cNvSpPr txBox="1"/>
          <p:nvPr/>
        </p:nvSpPr>
        <p:spPr>
          <a:xfrm>
            <a:off x="8448675" y="799981"/>
            <a:ext cx="32862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«  Ce que j’ai préféré ce sont les nouveaux liens qui se sont créés entre matheux, l’enthousiasme et l’investissement des animateurs, des professeurs et des chercheurs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6130317" y="3136676"/>
            <a:ext cx="2734500" cy="1279200"/>
          </a:xfrm>
          <a:prstGeom prst="ellipse">
            <a:avLst/>
          </a:prstGeom>
          <a:solidFill>
            <a:srgbClr val="8BD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9300533" y="2517276"/>
            <a:ext cx="1837800" cy="1366500"/>
          </a:xfrm>
          <a:prstGeom prst="ellipse">
            <a:avLst/>
          </a:prstGeom>
          <a:solidFill>
            <a:schemeClr val="folHlink"/>
          </a:solidFill>
          <a:ln w="3815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122752" y="4567657"/>
            <a:ext cx="2160300" cy="1007700"/>
          </a:xfrm>
          <a:prstGeom prst="ellipse">
            <a:avLst/>
          </a:prstGeom>
          <a:solidFill>
            <a:srgbClr val="FFCC00"/>
          </a:solidFill>
          <a:ln w="38150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9111533" y="4571756"/>
            <a:ext cx="2160300" cy="1007700"/>
          </a:xfrm>
          <a:prstGeom prst="ellipse">
            <a:avLst/>
          </a:prstGeom>
          <a:solidFill>
            <a:srgbClr val="FFCC00"/>
          </a:solidFill>
          <a:ln w="38150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3880621" y="2504271"/>
            <a:ext cx="1800000" cy="1366500"/>
          </a:xfrm>
          <a:prstGeom prst="ellipse">
            <a:avLst/>
          </a:prstGeom>
          <a:solidFill>
            <a:schemeClr val="accent4"/>
          </a:solidFill>
          <a:ln w="38150" cap="flat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5981401" y="3512696"/>
            <a:ext cx="30240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chercheur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3714301" y="2744391"/>
            <a:ext cx="21822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Un </a:t>
            </a:r>
            <a:r>
              <a:rPr lang="fr-FR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fr-FR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2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professeur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4049672" y="4785097"/>
            <a:ext cx="2304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Des élèves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9039893" y="4789196"/>
            <a:ext cx="2304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Des élèves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5"/>
          <p:cNvCxnSpPr/>
          <p:nvPr/>
        </p:nvCxnSpPr>
        <p:spPr>
          <a:xfrm>
            <a:off x="5736586" y="3256141"/>
            <a:ext cx="449700" cy="313500"/>
          </a:xfrm>
          <a:prstGeom prst="straightConnector1">
            <a:avLst/>
          </a:prstGeom>
          <a:noFill/>
          <a:ln w="38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7" name="Google Shape;137;p5"/>
          <p:cNvCxnSpPr/>
          <p:nvPr/>
        </p:nvCxnSpPr>
        <p:spPr>
          <a:xfrm rot="10800000">
            <a:off x="8663960" y="4214780"/>
            <a:ext cx="474600" cy="482700"/>
          </a:xfrm>
          <a:prstGeom prst="straightConnector1">
            <a:avLst/>
          </a:prstGeom>
          <a:noFill/>
          <a:ln w="38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8" name="Google Shape;138;p5"/>
          <p:cNvCxnSpPr/>
          <p:nvPr/>
        </p:nvCxnSpPr>
        <p:spPr>
          <a:xfrm flipH="1">
            <a:off x="8864873" y="3267723"/>
            <a:ext cx="371400" cy="342900"/>
          </a:xfrm>
          <a:prstGeom prst="straightConnector1">
            <a:avLst/>
          </a:prstGeom>
          <a:noFill/>
          <a:ln w="38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39" name="Google Shape;139;p5"/>
          <p:cNvCxnSpPr/>
          <p:nvPr/>
        </p:nvCxnSpPr>
        <p:spPr>
          <a:xfrm rot="10800000">
            <a:off x="10639937" y="3924455"/>
            <a:ext cx="305100" cy="643200"/>
          </a:xfrm>
          <a:prstGeom prst="straightConnector1">
            <a:avLst/>
          </a:prstGeom>
          <a:noFill/>
          <a:ln w="38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0" name="Google Shape;140;p5"/>
          <p:cNvCxnSpPr/>
          <p:nvPr/>
        </p:nvCxnSpPr>
        <p:spPr>
          <a:xfrm>
            <a:off x="5655533" y="2656013"/>
            <a:ext cx="3456000" cy="300"/>
          </a:xfrm>
          <a:prstGeom prst="straightConnector1">
            <a:avLst/>
          </a:prstGeom>
          <a:noFill/>
          <a:ln w="38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1" name="Google Shape;141;p5"/>
          <p:cNvCxnSpPr/>
          <p:nvPr/>
        </p:nvCxnSpPr>
        <p:spPr>
          <a:xfrm rot="10800000" flipH="1">
            <a:off x="4439975" y="3977556"/>
            <a:ext cx="185700" cy="590100"/>
          </a:xfrm>
          <a:prstGeom prst="straightConnector1">
            <a:avLst/>
          </a:prstGeom>
          <a:noFill/>
          <a:ln w="38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2" name="Google Shape;142;p5"/>
          <p:cNvSpPr/>
          <p:nvPr/>
        </p:nvSpPr>
        <p:spPr>
          <a:xfrm>
            <a:off x="9172013" y="2757036"/>
            <a:ext cx="21822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Un </a:t>
            </a:r>
            <a:r>
              <a:rPr lang="fr-FR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fr-FR"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fr-FR" sz="2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professeur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5"/>
          <p:cNvCxnSpPr/>
          <p:nvPr/>
        </p:nvCxnSpPr>
        <p:spPr>
          <a:xfrm rot="10800000" flipH="1">
            <a:off x="6260248" y="4354273"/>
            <a:ext cx="406500" cy="494700"/>
          </a:xfrm>
          <a:prstGeom prst="straightConnector1">
            <a:avLst/>
          </a:prstGeom>
          <a:noFill/>
          <a:ln w="38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4" name="Google Shape;144;p5"/>
          <p:cNvCxnSpPr/>
          <p:nvPr/>
        </p:nvCxnSpPr>
        <p:spPr>
          <a:xfrm>
            <a:off x="6374321" y="5112371"/>
            <a:ext cx="2631000" cy="0"/>
          </a:xfrm>
          <a:prstGeom prst="straightConnector1">
            <a:avLst/>
          </a:prstGeom>
          <a:noFill/>
          <a:ln w="381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fr-FR" sz="2800">
                <a:solidFill>
                  <a:schemeClr val="lt1"/>
                </a:solidFill>
              </a:rPr>
              <a:t>Un atelier MeJ, le déroulé</a:t>
            </a:r>
            <a:br>
              <a:rPr lang="fr-FR" sz="2800">
                <a:solidFill>
                  <a:schemeClr val="lt1"/>
                </a:solidFill>
              </a:rPr>
            </a:br>
            <a:endParaRPr sz="2800">
              <a:solidFill>
                <a:schemeClr val="lt1"/>
              </a:solidFill>
            </a:endParaRPr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4788149" y="649471"/>
            <a:ext cx="4056600" cy="4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Choix du sujet par les élèves dans les deux établissements</a:t>
            </a:r>
            <a:endParaRPr/>
          </a:p>
          <a:p>
            <a:pPr marL="182880" lvl="0" indent="-55878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182880" lvl="0" indent="-182880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Un séance de recherche d’une heure par semaine, encadrée par l’enseignant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182880" lvl="0" indent="-182880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Trois ou quatre séminaires</a:t>
            </a:r>
            <a:endParaRPr/>
          </a:p>
          <a:p>
            <a:pPr marL="182880" lvl="0" indent="-55878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182880" lvl="0" indent="-182880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Un congrès annuel </a:t>
            </a:r>
            <a:endParaRPr/>
          </a:p>
          <a:p>
            <a:pPr marL="182880" lvl="0" indent="-182880" algn="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Une production écrite</a:t>
            </a:r>
            <a:endParaRPr/>
          </a:p>
          <a:p>
            <a:pPr marL="182880" lvl="0" indent="-5587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7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cxnSp>
        <p:nvCxnSpPr>
          <p:cNvPr id="152" name="Google Shape;152;p6"/>
          <p:cNvCxnSpPr/>
          <p:nvPr/>
        </p:nvCxnSpPr>
        <p:spPr>
          <a:xfrm>
            <a:off x="9085943" y="882469"/>
            <a:ext cx="0" cy="3918900"/>
          </a:xfrm>
          <a:prstGeom prst="straightConnector1">
            <a:avLst/>
          </a:prstGeom>
          <a:noFill/>
          <a:ln w="101600" cap="flat" cmpd="sng">
            <a:solidFill>
              <a:schemeClr val="accent1"/>
            </a:solidFill>
            <a:prstDash val="solid"/>
            <a:round/>
            <a:headEnd type="diamond" w="med" len="med"/>
            <a:tailEnd type="triangle" w="med" len="med"/>
          </a:ln>
        </p:spPr>
      </p:cxnSp>
      <p:sp>
        <p:nvSpPr>
          <p:cNvPr id="153" name="Google Shape;153;p6"/>
          <p:cNvSpPr txBox="1"/>
          <p:nvPr/>
        </p:nvSpPr>
        <p:spPr>
          <a:xfrm>
            <a:off x="9245600" y="911497"/>
            <a:ext cx="2946300" cy="4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marR="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fr-FR" sz="2000" b="1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Septembre</a:t>
            </a:r>
            <a:endParaRPr sz="2000" b="1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marR="0" lvl="0" indent="-5587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marR="0" lvl="0" indent="-5587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marR="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fr-FR" sz="2000" b="1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Novembre – janvier – mars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587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marR="0" lvl="0" indent="-5587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marR="0" lvl="0" indent="-5587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marR="0" lvl="0" indent="-5587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1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82880" marR="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fr-FR" sz="2000" b="1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Fin mars – début avril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</a:pPr>
            <a:r>
              <a:rPr lang="fr-FR" sz="2000" b="1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 Post-congrès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5587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512" y="3586749"/>
            <a:ext cx="2479680" cy="185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4617" y="4379888"/>
            <a:ext cx="2756525" cy="2383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fr-FR"/>
              <a:t>Le rôle du chercheur</a:t>
            </a:r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3547775" y="3734700"/>
            <a:ext cx="4205700" cy="2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Proposer les sujets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Suivre les avancées des élèves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Préparer le passage au congrès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Assister au congrès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Valider la publication</a:t>
            </a:r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7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100 % des chercheurs sont satisfaits de leur échange avec les jeunes des ateliers MATh.en.JEANS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8464915" y="5115907"/>
            <a:ext cx="314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«  Tu pourras aussi savoir ce que font les chercheurs, comment ils travaillent »</a:t>
            </a:r>
            <a:endParaRPr sz="18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9349" y="194800"/>
            <a:ext cx="7193773" cy="349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fr-FR"/>
              <a:t>Le rôle de l’enseignant</a:t>
            </a:r>
            <a:endParaRPr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Être porteur du projet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Encadrer les élèves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Favoriser le débat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Encourager, relancer,</a:t>
            </a:r>
            <a:br>
              <a:rPr lang="fr-FR"/>
            </a:br>
            <a:r>
              <a:rPr lang="fr-FR"/>
              <a:t>consoler…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Inviter à la preuve, </a:t>
            </a:r>
            <a:br>
              <a:rPr lang="fr-FR"/>
            </a:br>
            <a:r>
              <a:rPr lang="fr-FR"/>
              <a:t>à la démonstration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FR"/>
              <a:t>Gérer le congrès</a:t>
            </a:r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7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Retrouvez tout le détail de l’organisation d’un atelier MATh.en.JEANS dans le vademecum dédié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8"/>
          <p:cNvSpPr txBox="1"/>
          <p:nvPr/>
        </p:nvSpPr>
        <p:spPr>
          <a:xfrm>
            <a:off x="8040915" y="261257"/>
            <a:ext cx="314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«  92 % des enseignants ont le sentiment de mieux connaître leurs élèves »</a:t>
            </a:r>
            <a:endParaRPr sz="1800" b="0" i="0" u="none" strike="noStrike" cap="non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8476" y="2643025"/>
            <a:ext cx="4624996" cy="3468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fr-FR"/>
              <a:t>Budget d’un atelier MeJ</a:t>
            </a:r>
            <a:endParaRPr/>
          </a:p>
        </p:txBody>
      </p:sp>
      <p:graphicFrame>
        <p:nvGraphicFramePr>
          <p:cNvPr id="179" name="Google Shape;179;p9"/>
          <p:cNvGraphicFramePr/>
          <p:nvPr/>
        </p:nvGraphicFramePr>
        <p:xfrm>
          <a:off x="3595479" y="727529"/>
          <a:ext cx="7721600" cy="1143000"/>
        </p:xfrm>
        <a:graphic>
          <a:graphicData uri="http://schemas.openxmlformats.org/drawingml/2006/table">
            <a:tbl>
              <a:tblPr>
                <a:noFill/>
                <a:tableStyleId>{11338AE3-DEE7-4B21-B970-1A83A6CC9D7B}</a:tableStyleId>
              </a:tblPr>
              <a:tblGrid>
                <a:gridCol w="3237175"/>
                <a:gridCol w="1094925"/>
                <a:gridCol w="342750"/>
                <a:gridCol w="304675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Congrès auquel vous participez 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La Rochelle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Nom de l'établissement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Lycée Jules Ferry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Ville 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Bordeaux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Date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26/11/2014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180" name="Google Shape;180;p9"/>
          <p:cNvGraphicFramePr/>
          <p:nvPr/>
        </p:nvGraphicFramePr>
        <p:xfrm>
          <a:off x="8771869" y="2128980"/>
          <a:ext cx="2545200" cy="3117940"/>
        </p:xfrm>
        <a:graphic>
          <a:graphicData uri="http://schemas.openxmlformats.org/drawingml/2006/table">
            <a:tbl>
              <a:tblPr>
                <a:noFill/>
                <a:tableStyleId>{11338AE3-DEE7-4B21-B970-1A83A6CC9D7B}</a:tableStyleId>
              </a:tblPr>
              <a:tblGrid>
                <a:gridCol w="1630525"/>
                <a:gridCol w="914675"/>
              </a:tblGrid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Nombre de participants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13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élèves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625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10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Professeurs/chercheur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625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b="0" i="0" u="none" strike="noStrike" cap="none"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b="1" u="none" strike="noStrike" cap="none"/>
                        <a:t>Dépenses prévisionnelles</a:t>
                      </a:r>
                      <a:endParaRPr sz="12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Participation aux frais de congrès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40€/pers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520,00 €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Transport (préciser) SNCF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546,00 €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Hébergement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500,00 €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Autres (précisez)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 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  <a:tr h="23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TOTAL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strike="noStrike" cap="none"/>
                        <a:t>1 566,00 €</a:t>
                      </a:r>
                      <a:endParaRPr sz="8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0600" marR="10600" marT="10600" marB="0" anchor="ctr"/>
                </a:tc>
              </a:tr>
            </a:tbl>
          </a:graphicData>
        </a:graphic>
      </p:graphicFrame>
      <p:graphicFrame>
        <p:nvGraphicFramePr>
          <p:cNvPr id="181" name="Google Shape;181;p9"/>
          <p:cNvGraphicFramePr/>
          <p:nvPr/>
        </p:nvGraphicFramePr>
        <p:xfrm>
          <a:off x="3595479" y="2128980"/>
          <a:ext cx="4273825" cy="3137325"/>
        </p:xfrm>
        <a:graphic>
          <a:graphicData uri="http://schemas.openxmlformats.org/drawingml/2006/table">
            <a:tbl>
              <a:tblPr>
                <a:noFill/>
                <a:tableStyleId>{11338AE3-DEE7-4B21-B970-1A83A6CC9D7B}</a:tableStyleId>
              </a:tblPr>
              <a:tblGrid>
                <a:gridCol w="3193625"/>
                <a:gridCol w="1080200"/>
              </a:tblGrid>
              <a:tr h="282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strike="noStrike" cap="none"/>
                        <a:t>Recettes attendues</a:t>
                      </a:r>
                      <a:endParaRPr sz="12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Participation des familles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300,00 €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Etablissement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266,00 €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Subventions locales 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orbel"/>
                        <a:buNone/>
                      </a:pPr>
                      <a:r>
                        <a:rPr lang="fr-FR" sz="1000" u="none" strike="noStrike" cap="none"/>
                        <a:t> 600,00€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(détailler commune, département, </a:t>
                      </a:r>
                      <a:r>
                        <a:rPr lang="fr-FR" sz="1000" u="sng" strike="noStrike" cap="none"/>
                        <a:t>région</a:t>
                      </a:r>
                      <a:r>
                        <a:rPr lang="fr-FR" sz="1000" u="none" strike="noStrike" cap="none"/>
                        <a:t>…)</a:t>
                      </a:r>
                      <a:endParaRPr sz="1000" b="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5200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Autres (précisez)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400,00 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Aide demandée à MeJ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 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  <a:tr h="28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TOTAL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/>
                        <a:t>1 566,00 €</a:t>
                      </a:r>
                      <a:endParaRPr sz="1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525" marR="12525" marT="12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Macintosh PowerPoint</Application>
  <PresentationFormat>Personnalisé</PresentationFormat>
  <Paragraphs>140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Corbel</vt:lpstr>
      <vt:lpstr>Gill Sans</vt:lpstr>
      <vt:lpstr>Cadre</vt:lpstr>
      <vt:lpstr>L’atelier MATh.en.JEANS</vt:lpstr>
      <vt:lpstr>MATh.en.JEANS</vt:lpstr>
      <vt:lpstr>MATh.en.JEANS</vt:lpstr>
      <vt:lpstr>La méthode MATh.en.JEANS</vt:lpstr>
      <vt:lpstr>Un atelier MeJ, le jumelage</vt:lpstr>
      <vt:lpstr>Un atelier MeJ, le déroulé </vt:lpstr>
      <vt:lpstr>Le rôle du chercheur</vt:lpstr>
      <vt:lpstr>Le rôle de l’enseignant</vt:lpstr>
      <vt:lpstr>Budget d’un atelier MeJ</vt:lpstr>
      <vt:lpstr>Comment soutenir l’atelier</vt:lpstr>
      <vt:lpstr>Contacts de l’association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L’atelier MATh.en.JEANS</dc:title>
  <dc:creator>Julien Dumercq</dc:creator>
  <cp:lastModifiedBy>fetm</cp:lastModifiedBy>
  <cp:revision>1</cp:revision>
  <dcterms:created xsi:type="dcterms:W3CDTF">2018-10-08T11:47:14Z</dcterms:created>
  <dcterms:modified xsi:type="dcterms:W3CDTF">2021-09-30T12:35:11Z</dcterms:modified>
</cp:coreProperties>
</file>